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23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11C541-D9A4-41E4-8008-4A43D419F0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2F7CD8-01D5-4787-A741-7DE33C1B0CA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FB58C7-F1DE-46F3-B8FA-F723C428966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D1982E-3536-4603-AC5E-0FDFB2C03C7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E359E9C-622F-423F-BFFB-0000C837FC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CE9E0D-B004-4A6A-997D-0493957A3E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3B6500C-473B-411A-BFFA-F5CD2D56CFD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23C538-DADF-4D0D-8192-F92AFE5ADEA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7F374C-1C42-4D57-BED1-C6067CDC38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C2D82E-EFF2-407E-A563-55652DB612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C48726-C41A-4681-9E4F-797C9427E6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PT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PT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622413-E3E5-40EB-922D-C4BD05B240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PT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PT" sz="1800" spc="-1" strike="noStrike">
                <a:latin typeface="Arial"/>
              </a:rPr>
              <a:t>Clique para editar o formato do título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Clique para editar o formato de texto dos tópicos</a:t>
            </a:r>
            <a:endParaRPr b="0" lang="pt-PT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Segundo nível de tópicos</a:t>
            </a:r>
            <a:endParaRPr b="0" lang="pt-PT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Terceiro nível de tópicos</a:t>
            </a:r>
            <a:endParaRPr b="0" lang="pt-PT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PT" sz="1800" spc="-1" strike="noStrike">
                <a:latin typeface="Arial"/>
              </a:rPr>
              <a:t>Quarto nível de tópicos</a:t>
            </a:r>
            <a:endParaRPr b="0" lang="pt-PT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Quinto nível de tópicos</a:t>
            </a:r>
            <a:endParaRPr b="0" lang="pt-PT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Sexto nível de tópicos</a:t>
            </a:r>
            <a:endParaRPr b="0" lang="pt-PT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PT" sz="1800" spc="-1" strike="noStrike">
                <a:latin typeface="Arial"/>
              </a:rPr>
              <a:t>Sétimo nível de tópicos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7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PT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PT" sz="1400" spc="-1" strike="noStrike">
                <a:latin typeface="Times New Roman"/>
              </a:rPr>
              <a:t>&lt;rodapé&gt;</a:t>
            </a:r>
            <a:endParaRPr b="0" lang="pt-PT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2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C421ED-B406-407C-8FFF-C846D0354468}" type="slidenum">
              <a:rPr b="0" lang="pt-BR" sz="1200" spc="-1" strike="noStrike">
                <a:solidFill>
                  <a:srgbClr val="787878"/>
                </a:solidFill>
                <a:latin typeface="Aptos"/>
              </a:rPr>
              <a:t>&lt;número&gt;</a:t>
            </a:fld>
            <a:endParaRPr b="0" lang="pt-PT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1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PT" sz="1400" spc="-1" strike="noStrike">
                <a:latin typeface="Times New Roman"/>
              </a:defRPr>
            </a:lvl1pPr>
          </a:lstStyle>
          <a:p>
            <a:r>
              <a:rPr b="0" lang="pt-PT" sz="1400" spc="-1" strike="noStrike">
                <a:latin typeface="Times New Roman"/>
              </a:rPr>
              <a:t>&lt;data/hora&gt;</a:t>
            </a:r>
            <a:endParaRPr b="0" lang="pt-P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openml.org/search?type=study&amp;sort=tasks_included&amp;study_type=task&amp;id=99" TargetMode="External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99280" y="868320"/>
            <a:ext cx="1039248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ANÁLISE 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E 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MODIFIC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AÇÃO DO 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ALGORIT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MO K-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NEAREST 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NEIGHBO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RS PARA 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LIDAR 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COM 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RUÍDO E 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OUTLIER</a:t>
            </a:r>
            <a:r>
              <a:rPr b="1" lang="pt-BR" sz="3600" spc="-1" strike="noStrike">
                <a:solidFill>
                  <a:srgbClr val="000000"/>
                </a:solidFill>
                <a:latin typeface="Aptos Display"/>
              </a:rPr>
              <a:t>S</a:t>
            </a:r>
            <a:endParaRPr b="0" lang="pt-PT" sz="36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523880" y="4032000"/>
            <a:ext cx="9142920" cy="1654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6000"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ptos"/>
              </a:rPr>
              <a:t>Rafael Sousa 202108384</a:t>
            </a:r>
            <a:endParaRPr b="0" lang="pt-PT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ptos"/>
              </a:rPr>
              <a:t>Leonardo Alzamora 202101416</a:t>
            </a:r>
            <a:endParaRPr b="0" lang="pt-PT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ptos"/>
              </a:rPr>
              <a:t>Miguel Amaro 202106985</a:t>
            </a:r>
            <a:endParaRPr b="0" lang="pt-PT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24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2400" spc="-1" strike="noStrike">
                <a:solidFill>
                  <a:srgbClr val="000000"/>
                </a:solidFill>
                <a:latin typeface="Aptos"/>
              </a:rPr>
              <a:t>Aprendizagem  Computacional I</a:t>
            </a:r>
            <a:endParaRPr b="0" lang="pt-PT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ESTUDO EMPÍRICO - CONFIGURAÇÃO EXPERIMENTAL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540000" y="1080000"/>
            <a:ext cx="11117520" cy="57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Datasets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Recolhidos do openml;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467886"/>
                </a:solidFill>
                <a:uFillTx/>
                <a:latin typeface="Aptos"/>
                <a:ea typeface="DejaVu Sans"/>
                <a:hlinkClick r:id="rId1"/>
              </a:rPr>
              <a:t>https://www.openml.org/search?type=study&amp;sort=tasks_included&amp;study_type=task&amp;id=99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Teste em 10 datasets;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Seleção de 5 datasets para exemplificar os possíveis resultados;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IDs: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DS1 – dataset 16, task16;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DS2 – dataset 54, task 53;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DS3 – dataset 1067, task 3917;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DS4 – dataset 1464, task 10101;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DS5 – dataset 40982, task 146817.</a:t>
            </a:r>
            <a:endParaRPr b="0" lang="pt-PT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ESTUDO EMPÍRICO - CONFIGURAÇÃO EXPERIMENTAL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69" name="Subtítulo 8"/>
          <p:cNvSpPr/>
          <p:nvPr/>
        </p:nvSpPr>
        <p:spPr>
          <a:xfrm>
            <a:off x="418680" y="987480"/>
            <a:ext cx="11238840" cy="58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endParaRPr b="0" lang="pt-PT" sz="1800" spc="-1" strike="noStrike">
              <a:latin typeface="Arial"/>
            </a:endParaRPr>
          </a:p>
          <a:p>
            <a:pPr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.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70" name=""/>
          <p:cNvSpPr/>
          <p:nvPr/>
        </p:nvSpPr>
        <p:spPr>
          <a:xfrm>
            <a:off x="491760" y="957960"/>
            <a:ext cx="11117520" cy="575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Métricas (para classificações binárias, mas adaptáveis a multiclassificações)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00"/>
                </a:solidFill>
                <a:uFillTx/>
                <a:latin typeface="Aptos"/>
                <a:ea typeface="DejaVu Sans"/>
              </a:rPr>
              <a:t>Accuracy = (TP+TN) / (TP+TN+FP+FN)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eficácia geral do modelo a prever o resultado correto;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= TP / (TP+FP)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quantidade de instâncias previstas como uma classe são verdadeiramente dessa classe;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= TP / (TP+FN)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quantidade de instâncias de uma classe foram corretamente clsssificadas;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= 2 * ( (Precison*Recall) / (Precision+Recall) )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média harmónica da precision e recall para certa classe;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 u="sng">
                <a:solidFill>
                  <a:srgbClr val="000000"/>
                </a:solidFill>
                <a:uFillTx/>
                <a:latin typeface="Aptos"/>
                <a:ea typeface="DejaVu Sans"/>
              </a:rPr>
              <a:t>Confusion Matrix.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ROC AUC? Nos problemas binários apenas!</a:t>
            </a:r>
            <a:endParaRPr b="0" lang="pt-PT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PT" sz="1800" spc="-1" strike="noStrike">
              <a:latin typeface="Arial"/>
            </a:endParaRPr>
          </a:p>
        </p:txBody>
      </p:sp>
      <p:sp>
        <p:nvSpPr>
          <p:cNvPr id="71" name=""/>
          <p:cNvSpPr/>
          <p:nvPr/>
        </p:nvSpPr>
        <p:spPr>
          <a:xfrm>
            <a:off x="540000" y="4293360"/>
            <a:ext cx="11117520" cy="41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buNone/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Hiperparâmetros e variáveis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10-fold crossvalidation;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k=3 e K= 5 (resultados semelhantes, mais k é muito dispendioso);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outlier_threshold = 2.0 (por vezes adaptado ao dataset, mas este valor garantiu uma </a:t>
            </a: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melhoria uniforme dos dados);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maior k requer maior outlier_threshold!</a:t>
            </a:r>
            <a:endParaRPr b="0" lang="pt-PT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DATASET 1: ANÁLISE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73" name="Subtítulo 2"/>
          <p:cNvSpPr/>
          <p:nvPr/>
        </p:nvSpPr>
        <p:spPr>
          <a:xfrm>
            <a:off x="418680" y="987480"/>
            <a:ext cx="11238840" cy="58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Aptos"/>
                <a:ea typeface="Aptos"/>
              </a:rPr>
              <a:t>Karhunen Data Set</a:t>
            </a:r>
            <a:endParaRPr b="0" lang="pt-PT" sz="24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Dados: 64 atributos escritos à mão que descrevem Karhunen-Loeve Transform, uma transformação linear que corresponde à projeção das imagens dos vetores próprios de uma matriz covariante (2000 instâncias);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Objetivo : prever "class", cujos valores possíveis são: '1, 2, 3, 4, 5, 6, 7, 8, 9, 10';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Presença de ruído/outliers: possíveis erros devido a transcrição manuscrita.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107000"/>
              </a:lnSpc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4679" t="33883" r="24447" b="45092"/>
          <a:stretch/>
        </p:blipFill>
        <p:spPr>
          <a:xfrm>
            <a:off x="177480" y="3420000"/>
            <a:ext cx="11881800" cy="19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DATASET 1: </a:t>
            </a: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RESULTADOS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rcRect l="3457" t="40437" r="72159" b="24101"/>
          <a:stretch/>
        </p:blipFill>
        <p:spPr>
          <a:xfrm>
            <a:off x="540000" y="3060360"/>
            <a:ext cx="3958920" cy="3238920"/>
          </a:xfrm>
          <a:prstGeom prst="rect">
            <a:avLst/>
          </a:prstGeom>
          <a:ln w="0">
            <a:noFill/>
          </a:ln>
        </p:spPr>
      </p:pic>
      <p:sp>
        <p:nvSpPr>
          <p:cNvPr id="77" name="Subtítulo 11"/>
          <p:cNvSpPr/>
          <p:nvPr/>
        </p:nvSpPr>
        <p:spPr>
          <a:xfrm>
            <a:off x="5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Original: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0.9760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0.9772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0.9760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0.9760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78" name="Subtítulo 12"/>
          <p:cNvSpPr/>
          <p:nvPr/>
        </p:nvSpPr>
        <p:spPr>
          <a:xfrm>
            <a:off x="50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Modificado: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0.9600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0.9631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0.9600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0.9599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rcRect l="4211" t="52724" r="71614" b="10170"/>
          <a:stretch/>
        </p:blipFill>
        <p:spPr>
          <a:xfrm>
            <a:off x="5068800" y="3060000"/>
            <a:ext cx="3750480" cy="3238920"/>
          </a:xfrm>
          <a:prstGeom prst="rect">
            <a:avLst/>
          </a:prstGeom>
          <a:ln w="0">
            <a:noFill/>
          </a:ln>
        </p:spPr>
      </p:pic>
      <p:sp>
        <p:nvSpPr>
          <p:cNvPr id="80" name="Subtítulo 10"/>
          <p:cNvSpPr/>
          <p:nvPr/>
        </p:nvSpPr>
        <p:spPr>
          <a:xfrm>
            <a:off x="9000000" y="900000"/>
            <a:ext cx="3060000" cy="359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Conclusão: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Descida pouco significante.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Razão? Overfitting!?</a:t>
            </a: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DATASET 2: ANÁLISE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82" name="Subtítulo 14"/>
          <p:cNvSpPr/>
          <p:nvPr/>
        </p:nvSpPr>
        <p:spPr>
          <a:xfrm>
            <a:off x="418680" y="987480"/>
            <a:ext cx="11238840" cy="58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Aptos"/>
                <a:ea typeface="Aptos"/>
              </a:rPr>
              <a:t>Vehicle Silhouettes Data Set</a:t>
            </a:r>
            <a:endParaRPr b="0" lang="pt-PT" sz="24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Dados: 18 atributos relativos às características das silhuetas de carros (846 instâncias);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Objetivo : prever "class", cujos valores possíveis são: ‘opel, saab, bus, van’ (tipo de carro);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Presença de ruído/outliers: semelhança de silhuetas pode ter levado a classificações erradas. 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107000"/>
              </a:lnSpc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rcRect l="970" t="23388" r="13392" b="63458"/>
          <a:stretch/>
        </p:blipFill>
        <p:spPr>
          <a:xfrm>
            <a:off x="-47880" y="3985200"/>
            <a:ext cx="12239280" cy="1054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DATASET 2: RESULTADOS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85" name="Subtítulo 16"/>
          <p:cNvSpPr/>
          <p:nvPr/>
        </p:nvSpPr>
        <p:spPr>
          <a:xfrm>
            <a:off x="5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Original: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0.6618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0.6600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0.6618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0.6536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86" name="Subtítulo 17"/>
          <p:cNvSpPr/>
          <p:nvPr/>
        </p:nvSpPr>
        <p:spPr>
          <a:xfrm>
            <a:off x="50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Modificado: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0.7280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0.7249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0.7280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0.7218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87" name="Subtítulo 18"/>
          <p:cNvSpPr/>
          <p:nvPr/>
        </p:nvSpPr>
        <p:spPr>
          <a:xfrm>
            <a:off x="9000000" y="900000"/>
            <a:ext cx="3239280" cy="28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Conclusão: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Subida significante.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Razão? Presença de algum ruido e certo outliers.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rcRect l="52896" t="60056" r="24939" b="8423"/>
          <a:stretch/>
        </p:blipFill>
        <p:spPr>
          <a:xfrm>
            <a:off x="360000" y="3011400"/>
            <a:ext cx="4110120" cy="328788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rcRect l="52896" t="52185" r="26411" b="18915"/>
          <a:stretch/>
        </p:blipFill>
        <p:spPr>
          <a:xfrm>
            <a:off x="4853160" y="3042000"/>
            <a:ext cx="4146120" cy="32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DATASET 3: ANÁLISE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91" name="Subtítulo 20"/>
          <p:cNvSpPr/>
          <p:nvPr/>
        </p:nvSpPr>
        <p:spPr>
          <a:xfrm>
            <a:off x="418680" y="987480"/>
            <a:ext cx="11238840" cy="58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Aptos"/>
                <a:ea typeface="Aptos"/>
              </a:rPr>
              <a:t>KC1 Software Defect Prediction Data Set</a:t>
            </a:r>
            <a:endParaRPr b="0" lang="pt-PT" sz="24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Dados: 21 atributos relativos às características ao processamento de dados matemáticos da NASA (2109 instâncias);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Objetivo : prever "defects", cujos valores possíveis são: ‘false, true’;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Presença de ruído/outliers: dificilmente presentes devido a rigor matemático da instituição.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107000"/>
              </a:lnSpc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5659" t="41687" r="17557" b="26789"/>
          <a:stretch/>
        </p:blipFill>
        <p:spPr>
          <a:xfrm>
            <a:off x="598680" y="3060000"/>
            <a:ext cx="10920600" cy="251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DATASET 3: RESULTADOS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94" name="Subtítulo 22"/>
          <p:cNvSpPr/>
          <p:nvPr/>
        </p:nvSpPr>
        <p:spPr>
          <a:xfrm>
            <a:off x="5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Original: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0.8132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0.7951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0.8132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0.8023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5" name="Subtítulo 23"/>
          <p:cNvSpPr/>
          <p:nvPr/>
        </p:nvSpPr>
        <p:spPr>
          <a:xfrm>
            <a:off x="50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Modificado: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0.8203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0.8001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0.8203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0.8069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96" name="Subtítulo 24"/>
          <p:cNvSpPr/>
          <p:nvPr/>
        </p:nvSpPr>
        <p:spPr>
          <a:xfrm>
            <a:off x="9000000" y="900000"/>
            <a:ext cx="3239280" cy="28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Conclusão: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Resultados semelhantes.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Razão? Pouco ruido e outliers.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rcRect l="52894" t="46936" r="20512" b="16290"/>
          <a:stretch/>
        </p:blipFill>
        <p:spPr>
          <a:xfrm>
            <a:off x="282600" y="3020040"/>
            <a:ext cx="4216680" cy="3279240"/>
          </a:xfrm>
          <a:prstGeom prst="rect">
            <a:avLst/>
          </a:prstGeom>
          <a:ln w="0"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rcRect l="52894" t="44311" r="20512" b="18915"/>
          <a:stretch/>
        </p:blipFill>
        <p:spPr>
          <a:xfrm>
            <a:off x="4860000" y="3060000"/>
            <a:ext cx="4190400" cy="3258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</a:t>
            </a: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SET </a:t>
            </a: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4: </a:t>
            </a: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ANÁL</a:t>
            </a: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ISE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00" name="Subtítulo 26"/>
          <p:cNvSpPr/>
          <p:nvPr/>
        </p:nvSpPr>
        <p:spPr>
          <a:xfrm>
            <a:off x="418680" y="987480"/>
            <a:ext cx="11238840" cy="58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Aptos"/>
                <a:ea typeface="Aptos"/>
              </a:rPr>
              <a:t>Blood Transfusion Service Center Data Set</a:t>
            </a:r>
            <a:endParaRPr b="0" lang="pt-PT" sz="24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Dados: 4 atributos relativos ao frequência/quantidade de doação de sangue (748 instâncias);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Objetivo : prever "class", cujos valores possíveis são: ‘1, 2’ (doação de sangue em Março 2007);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Presença de ruído/outliers: dificilmente presentes devido a rigor médico.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107000"/>
              </a:lnSpc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52896" t="23325" r="33793" b="50401"/>
          <a:stretch/>
        </p:blipFill>
        <p:spPr>
          <a:xfrm>
            <a:off x="4140000" y="2459880"/>
            <a:ext cx="3779280" cy="419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DATASET 4: RESULTADOS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03" name="Subtítulo 28"/>
          <p:cNvSpPr/>
          <p:nvPr/>
        </p:nvSpPr>
        <p:spPr>
          <a:xfrm>
            <a:off x="5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Original: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0.7621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0.7339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0.7621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0.7367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04" name="Subtítulo 29"/>
          <p:cNvSpPr/>
          <p:nvPr/>
        </p:nvSpPr>
        <p:spPr>
          <a:xfrm>
            <a:off x="50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Modificado: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0.7714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0.7550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0.7714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0.7558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05" name="Subtítulo 30"/>
          <p:cNvSpPr/>
          <p:nvPr/>
        </p:nvSpPr>
        <p:spPr>
          <a:xfrm>
            <a:off x="9000000" y="900000"/>
            <a:ext cx="3239280" cy="28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Conclusão: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Resultados semelhantes.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Razão? Pouco ruido e outliers.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rcRect l="52894" t="33820" r="21988" b="29414"/>
          <a:stretch/>
        </p:blipFill>
        <p:spPr>
          <a:xfrm>
            <a:off x="360360" y="3060000"/>
            <a:ext cx="3933720" cy="3239280"/>
          </a:xfrm>
          <a:prstGeom prst="rect">
            <a:avLst/>
          </a:prstGeom>
          <a:ln w="0">
            <a:noFill/>
          </a:ln>
        </p:spPr>
      </p:pic>
      <p:pic>
        <p:nvPicPr>
          <p:cNvPr id="107" name="" descr=""/>
          <p:cNvPicPr/>
          <p:nvPr/>
        </p:nvPicPr>
        <p:blipFill>
          <a:blip r:embed="rId2"/>
          <a:srcRect l="52894" t="44311" r="21988" b="18915"/>
          <a:stretch/>
        </p:blipFill>
        <p:spPr>
          <a:xfrm>
            <a:off x="4860360" y="3039120"/>
            <a:ext cx="3958920" cy="326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ubTitle"/>
          </p:nvPr>
        </p:nvSpPr>
        <p:spPr>
          <a:xfrm>
            <a:off x="462600" y="746280"/>
            <a:ext cx="10876680" cy="573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ptos"/>
              </a:rPr>
              <a:t>Objetivos do Trabalho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Compreender o algoritmo: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Como funciona k-Nearest Neighbors (KNN)?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Quais as suas fragilidades?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Qual escolhemos para investigar? Ruído e outliers.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Avaliar sensibilidade: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Como o algoritmo reage a ruído e outliers?  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Melhorar o algoritmo: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Como podemos tornar o algoritmo mais robusto a estes problemas?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ptos"/>
              </a:rPr>
              <a:t>Abordagem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Modificações no KNN: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Que alterações podemos fazer ao modelo para obter resultados mais fidedignos?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Avaliação empírica: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Testar o algoritmo original e modificado em conjuntos de dados de benchmark (OpenML-CC18), com o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objetivo de comparar o desempenho das as duas versões.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ptos"/>
              </a:rPr>
              <a:t>Resultados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Melhorias no desempenho: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A variante modificada do KNN mostrou-se mais robusta?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44" name="Subtítulo 2"/>
          <p:cNvSpPr/>
          <p:nvPr/>
        </p:nvSpPr>
        <p:spPr>
          <a:xfrm>
            <a:off x="213480" y="309240"/>
            <a:ext cx="1123884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  <a:ea typeface="DejaVu Sans"/>
              </a:rPr>
              <a:t>SUMÁRIO</a:t>
            </a:r>
            <a:endParaRPr b="0" lang="pt-P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DATASET 5: ANÁLISE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09" name="Subtítulo 32"/>
          <p:cNvSpPr/>
          <p:nvPr/>
        </p:nvSpPr>
        <p:spPr>
          <a:xfrm>
            <a:off x="418680" y="987480"/>
            <a:ext cx="11238840" cy="58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400" spc="-1" strike="noStrike">
                <a:solidFill>
                  <a:srgbClr val="000000"/>
                </a:solidFill>
                <a:latin typeface="Aptos"/>
                <a:ea typeface="Aptos"/>
              </a:rPr>
              <a:t>Steel Plates Faults Data Set</a:t>
            </a:r>
            <a:endParaRPr b="0" lang="pt-PT" sz="24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Dados: 27 atributos relativos às características de placas de aço  (1941 instâncias);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Objetivo : prever "target", cujos valores possíveis são: ‘Bumps, Dirtiness, K_Scratch, Other_Faults, Pastry, Stains, Z_Scratch’ (tipo de dano da placa);</a:t>
            </a:r>
            <a:endParaRPr b="0" lang="pt-PT" sz="1600" spc="-1" strike="noStrike">
              <a:latin typeface="Arial"/>
            </a:endParaRPr>
          </a:p>
          <a:p>
            <a:pPr marL="285840" indent="-285840" algn="just">
              <a:lnSpc>
                <a:spcPct val="107000"/>
              </a:lnSpc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Aptos"/>
              </a:rPr>
              <a:t>Presença de ruído/outliers: altamente possível devido ao processo de fabricação e registo não minucioso dos dados.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107000"/>
              </a:lnSpc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4187" t="18075" r="38222" b="55650"/>
          <a:stretch/>
        </p:blipFill>
        <p:spPr>
          <a:xfrm>
            <a:off x="180000" y="3098520"/>
            <a:ext cx="11784960" cy="302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ubTitle"/>
          </p:nvPr>
        </p:nvSpPr>
        <p:spPr>
          <a:xfrm>
            <a:off x="418680" y="385920"/>
            <a:ext cx="11156760" cy="46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</a:rPr>
              <a:t>DATASET 5: RESULTADOS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12" name="Subtítulo 34"/>
          <p:cNvSpPr/>
          <p:nvPr/>
        </p:nvSpPr>
        <p:spPr>
          <a:xfrm>
            <a:off x="5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Original: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0.4565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0.4221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0.4565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0.4343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13" name="Subtítulo 35"/>
          <p:cNvSpPr/>
          <p:nvPr/>
        </p:nvSpPr>
        <p:spPr>
          <a:xfrm>
            <a:off x="5040000" y="987480"/>
            <a:ext cx="2699280" cy="189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KNN Modificado: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Accuracy – 0.7388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Precision – 0.7428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Recall – 0.7388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F1 Score – 0.7369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14" name="Subtítulo 36"/>
          <p:cNvSpPr/>
          <p:nvPr/>
        </p:nvSpPr>
        <p:spPr>
          <a:xfrm>
            <a:off x="9000000" y="900000"/>
            <a:ext cx="3239280" cy="287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Conclusão: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Subida MUITO acentuada.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Razão? MUITO ruído e outliers!</a:t>
            </a:r>
            <a:endParaRPr b="0" lang="pt-PT" sz="18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rcRect l="52894" t="52185" r="19035" b="11048"/>
          <a:stretch/>
        </p:blipFill>
        <p:spPr>
          <a:xfrm>
            <a:off x="180000" y="3060000"/>
            <a:ext cx="4395960" cy="3238920"/>
          </a:xfrm>
          <a:prstGeom prst="rect">
            <a:avLst/>
          </a:prstGeom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rcRect l="54372" t="44311" r="19033" b="18915"/>
          <a:stretch/>
        </p:blipFill>
        <p:spPr>
          <a:xfrm>
            <a:off x="4860360" y="3060000"/>
            <a:ext cx="4138920" cy="3218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ubtítulo 2"/>
          <p:cNvSpPr/>
          <p:nvPr/>
        </p:nvSpPr>
        <p:spPr>
          <a:xfrm>
            <a:off x="360000" y="309240"/>
            <a:ext cx="1123884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  <a:ea typeface="DejaVu Sans"/>
              </a:rPr>
              <a:t>VISTA GERAL DOS RESULTADOS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18" name="Subtítulo 37"/>
          <p:cNvSpPr/>
          <p:nvPr/>
        </p:nvSpPr>
        <p:spPr>
          <a:xfrm>
            <a:off x="0" y="1080000"/>
            <a:ext cx="3959280" cy="23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3000"/>
          </a:bodyPr>
          <a:p>
            <a:pPr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Resultados descem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DS1 :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pequena descida (acc -0.016);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devido a prévio overfit;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não prejudicial!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19" name="Subtítulo 38"/>
          <p:cNvSpPr/>
          <p:nvPr/>
        </p:nvSpPr>
        <p:spPr>
          <a:xfrm>
            <a:off x="3960000" y="1080000"/>
            <a:ext cx="3959280" cy="431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Resultados mantêm-se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DS3: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mudança insignificante (acc +0.007);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ausência ruído/outliers.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DS4: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mudança insignificante (acc +0.009);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ausência ruído/outliers.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20" name="Subtítulo 39"/>
          <p:cNvSpPr/>
          <p:nvPr/>
        </p:nvSpPr>
        <p:spPr>
          <a:xfrm>
            <a:off x="8100000" y="1080000"/>
            <a:ext cx="3959280" cy="50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95000"/>
          </a:bodyPr>
          <a:p>
            <a:pPr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Resultados aumentam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DS2: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subida notável (acc +0.066);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possível presença de ruído/outliers;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benéfico!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DS5: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subida acentuada (acc +0.28);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presença notável de ruído/outliers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800" spc="-1" strike="noStrike">
                <a:solidFill>
                  <a:srgbClr val="000000"/>
                </a:solidFill>
                <a:latin typeface="Aptos"/>
                <a:ea typeface="DejaVu Sans"/>
              </a:rPr>
              <a:t>muito benéfico!</a:t>
            </a: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99280" y="384120"/>
            <a:ext cx="10392480" cy="510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pt-BR" sz="2000" spc="-1" strike="noStrike">
                <a:solidFill>
                  <a:srgbClr val="000000"/>
                </a:solidFill>
                <a:latin typeface="Aptos Display"/>
              </a:rPr>
              <a:t>CONCLUSÕES</a:t>
            </a:r>
            <a:endParaRPr b="0" lang="pt-PT" sz="20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899280" y="1225440"/>
            <a:ext cx="10029960" cy="1653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None/>
              <a:tabLst>
                <a:tab algn="l" pos="0"/>
              </a:tabLst>
            </a:pPr>
            <a:r>
              <a:rPr b="1" lang="pt-PT" sz="1800" spc="-1" strike="noStrike">
                <a:solidFill>
                  <a:srgbClr val="000000"/>
                </a:solidFill>
                <a:latin typeface="Aptos"/>
              </a:rPr>
              <a:t>Novo Algoritmo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Aptos"/>
              </a:rPr>
              <a:t>Benefícios: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Aptos"/>
              </a:rPr>
              <a:t>não altera resultados em datasets sem ruído/outliers;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Aptos"/>
              </a:rPr>
              <a:t>corrige overfit;</a:t>
            </a:r>
            <a:endParaRPr b="0" lang="pt-PT" sz="1800" spc="-1" strike="noStrike"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Aptos"/>
              </a:rPr>
              <a:t>melhora resultados na maioria dos datasets.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123" name="Subtítulo 40"/>
          <p:cNvSpPr/>
          <p:nvPr/>
        </p:nvSpPr>
        <p:spPr>
          <a:xfrm>
            <a:off x="900000" y="3060000"/>
            <a:ext cx="10029960" cy="165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None/>
              <a:tabLst>
                <a:tab algn="l" pos="0"/>
              </a:tabLst>
            </a:pPr>
            <a:r>
              <a:rPr b="1" lang="pt-PT" sz="1800" spc="-1" strike="noStrike">
                <a:solidFill>
                  <a:srgbClr val="000000"/>
                </a:solidFill>
                <a:latin typeface="Aptos"/>
                <a:ea typeface="DejaVu Sans"/>
              </a:rPr>
              <a:t>Futuros Trabalhos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Aptos"/>
                <a:ea typeface="DejaVu Sans"/>
              </a:rPr>
              <a:t>Aplicação em casos reais?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Recolha de dados para criação de dataset?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Aptos"/>
                <a:ea typeface="DejaVu Sans"/>
              </a:rPr>
              <a:t>Repetição como outros algoritmos?</a:t>
            </a:r>
            <a:endParaRPr b="0" lang="pt-PT" sz="1800" spc="-1" strike="noStrike">
              <a:latin typeface="Arial"/>
            </a:endParaRPr>
          </a:p>
          <a:p>
            <a:pPr marL="216000" indent="-216000" algn="just">
              <a:lnSpc>
                <a:spcPct val="100000"/>
              </a:lnSpc>
              <a:spcBef>
                <a:spcPts val="99"/>
              </a:spcBef>
              <a:spcAft>
                <a:spcPts val="99"/>
              </a:spcAft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PT" sz="1800" spc="-1" strike="noStrike">
                <a:solidFill>
                  <a:srgbClr val="000000"/>
                </a:solidFill>
                <a:latin typeface="Aptos"/>
                <a:ea typeface="DejaVu Sans"/>
              </a:rPr>
              <a:t>...</a:t>
            </a: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subTitle"/>
          </p:nvPr>
        </p:nvSpPr>
        <p:spPr>
          <a:xfrm>
            <a:off x="539640" y="987840"/>
            <a:ext cx="10913040" cy="53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ptos"/>
              </a:rPr>
              <a:t>k-Nearest Neighbors (KNN)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Funcionamento - algoritmo de supervised learning, usado para classificação e regressão. Classifica um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ponto baseado nas classes dos seus K vizinhos mais próximos (classe mais presente).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Hiperparâmetros (distância) - comumente usada distância Euclidiana (aplicação repetida do teorema de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Pitágoras), mas outras métricas como Manhattan também podem ser utilizadas.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Vantagens - Simplicidade, facilidade de implementação e interpretação, eficácia em muitos problemas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práticos, ...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Desvantagens - sensível a ruídos e outliers, requer armazenamento de todos os dados de treinamento,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pode ser computacionalmente caro para grandes datasets, dimensionality curse , ...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ptos"/>
              </a:rPr>
              <a:t>Característica dos Dados: Sensibilidade a Ruídos e Outliers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Ruídos: Dados com erros ou variações aleatórias que não refletem a realidade (devido a erros de medição,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dados incompletos, dados duplicados, …);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Outliers: Dados que diferem significativamente dos restantes (valores muito diferentes).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46" name="Subtítulo 2"/>
          <p:cNvSpPr/>
          <p:nvPr/>
        </p:nvSpPr>
        <p:spPr>
          <a:xfrm>
            <a:off x="213480" y="309240"/>
            <a:ext cx="1123884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  <a:ea typeface="DejaVu Sans"/>
              </a:rPr>
              <a:t>ALGORITMO E PROBLEMA SELECIONADOS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rcRect l="6369" t="5513" r="5042" b="9252"/>
          <a:stretch/>
        </p:blipFill>
        <p:spPr>
          <a:xfrm>
            <a:off x="1440000" y="4860000"/>
            <a:ext cx="2419920" cy="179928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rcRect l="12590" t="17817" r="15218" b="12829"/>
          <a:stretch/>
        </p:blipFill>
        <p:spPr>
          <a:xfrm>
            <a:off x="8280000" y="4998600"/>
            <a:ext cx="2699280" cy="1660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94800" y="1234440"/>
            <a:ext cx="10889280" cy="5275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ptos"/>
              </a:rPr>
              <a:t>Problemas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Outliers podem levar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a classificação errada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(devido à sua inclusão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nos vizinhos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próximos);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Ruído pode levar a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classificação errada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(devido à presença de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informação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irrelevante/incorreta).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ptos"/>
              </a:rPr>
              <a:t>Exemplo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Classificação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	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	</a:t>
            </a:r>
            <a:endParaRPr b="0" lang="pt-PT" sz="16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</p:txBody>
      </p:sp>
      <p:sp>
        <p:nvSpPr>
          <p:cNvPr id="50" name="Subtítulo 2"/>
          <p:cNvSpPr/>
          <p:nvPr/>
        </p:nvSpPr>
        <p:spPr>
          <a:xfrm>
            <a:off x="213480" y="309240"/>
            <a:ext cx="1123884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  <a:ea typeface="DejaVu Sans"/>
              </a:rPr>
              <a:t>COMPORTAMENTO DO KNN COM RUÍDO E OUTLIERS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900000" y="3420000"/>
            <a:ext cx="4679280" cy="318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67000" y="1800000"/>
            <a:ext cx="10885680" cy="561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ptos"/>
              </a:rPr>
              <a:t>Motivação para a Modificação do KNN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Presença de ruído e outliers pode afetar MUITO o resultado;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Numa situação real, estas classificações erradas podem ter consequências graves;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Exemplo – diagnóstico de diabetes (com base em valores de nível de glicose, pressão arterial, …) pode ser dado como falso negativo (devido a presença de outliers), pondo em risco o futuro de uma pessoa;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Estes erro PODEM ser evitados!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Solução? Alterações no código!</a:t>
            </a: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 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Objetivo das alterações: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Melhorar a robustez do algoritmo KNN em relação a ruídos e outliers.</a:t>
            </a:r>
            <a:endParaRPr b="0" lang="pt-PT" sz="1600" spc="-1" strike="noStrike">
              <a:latin typeface="Arial"/>
            </a:endParaRPr>
          </a:p>
          <a:p>
            <a:pPr lvl="1" marL="743040" indent="-28584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Aumentar a precisão e a confiabilidade das previsões feitas pelo KNN.</a:t>
            </a:r>
            <a:endParaRPr b="0" lang="pt-PT" sz="1600" spc="-1" strike="noStrike">
              <a:latin typeface="Arial"/>
            </a:endParaRPr>
          </a:p>
        </p:txBody>
      </p:sp>
      <p:sp>
        <p:nvSpPr>
          <p:cNvPr id="53" name="Subtítulo 2"/>
          <p:cNvSpPr/>
          <p:nvPr/>
        </p:nvSpPr>
        <p:spPr>
          <a:xfrm>
            <a:off x="213480" y="309240"/>
            <a:ext cx="1123884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  <a:ea typeface="DejaVu Sans"/>
              </a:rPr>
              <a:t>PROPOSTA: MOTIVAÇÃO</a:t>
            </a:r>
            <a:endParaRPr b="0" lang="pt-P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22880" y="1161360"/>
            <a:ext cx="9142920" cy="480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pt-BR" sz="1600" spc="-1" strike="noStrike">
                <a:solidFill>
                  <a:srgbClr val="000000"/>
                </a:solidFill>
                <a:latin typeface="Aptos"/>
              </a:rPr>
              <a:t>Melhorias ao Código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Outliers:</a:t>
            </a:r>
            <a:endParaRPr b="0" lang="pt-PT" sz="16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Mecanismo de deteção e exclusão de outliers.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marL="216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Ruído:</a:t>
            </a:r>
            <a:endParaRPr b="0" lang="pt-PT" sz="16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</a:rPr>
              <a:t>Pesagem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Noto Sans CJK SC"/>
              </a:rPr>
              <a:t> dos vizinhos de acordo com distância.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PT" sz="1600" spc="-1" strike="noStrike">
              <a:latin typeface="Arial"/>
            </a:endParaRPr>
          </a:p>
          <a:p>
            <a:pPr marL="216000" indent="-216000" algn="just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Noto Sans CJK SC"/>
              </a:rPr>
              <a:t> </a:t>
            </a:r>
            <a:r>
              <a:rPr b="0" lang="pt-BR" sz="1600" spc="-1" strike="noStrike">
                <a:solidFill>
                  <a:srgbClr val="000000"/>
                </a:solidFill>
                <a:latin typeface="Aptos"/>
                <a:ea typeface="Noto Sans CJK SC"/>
              </a:rPr>
              <a:t>Melhorias gerais (pré-processamento).</a:t>
            </a:r>
            <a:endParaRPr b="0" lang="pt-PT" sz="1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br>
              <a:rPr sz="2400"/>
            </a:br>
            <a:endParaRPr b="0" lang="pt-PT" sz="2400" spc="-1" strike="noStrike">
              <a:latin typeface="Arial"/>
            </a:endParaRPr>
          </a:p>
        </p:txBody>
      </p:sp>
      <p:sp>
        <p:nvSpPr>
          <p:cNvPr id="55" name="Subtítulo 4"/>
          <p:cNvSpPr/>
          <p:nvPr/>
        </p:nvSpPr>
        <p:spPr>
          <a:xfrm>
            <a:off x="213480" y="309240"/>
            <a:ext cx="1123884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  <a:ea typeface="DejaVu Sans"/>
              </a:rPr>
              <a:t>PROPOSTA: DESCRIÇÃO</a:t>
            </a:r>
            <a:endParaRPr b="0" lang="pt-PT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ubtítulo 5"/>
          <p:cNvSpPr/>
          <p:nvPr/>
        </p:nvSpPr>
        <p:spPr>
          <a:xfrm>
            <a:off x="213480" y="309240"/>
            <a:ext cx="1123884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  <a:ea typeface="DejaVu Sans"/>
              </a:rPr>
              <a:t>CÓDIGO ORIGINAL (GITHUB)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rcRect l="2447" t="14716" r="65053" b="11787"/>
          <a:stretch/>
        </p:blipFill>
        <p:spPr>
          <a:xfrm>
            <a:off x="1080000" y="1260000"/>
            <a:ext cx="4139280" cy="526860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rcRect l="2447" t="27832" r="54722" b="14408"/>
          <a:stretch/>
        </p:blipFill>
        <p:spPr>
          <a:xfrm>
            <a:off x="6120000" y="1800000"/>
            <a:ext cx="5218920" cy="3958920"/>
          </a:xfrm>
          <a:prstGeom prst="rect">
            <a:avLst/>
          </a:prstGeom>
          <a:ln w="0">
            <a:noFill/>
          </a:ln>
        </p:spPr>
      </p:pic>
      <p:sp>
        <p:nvSpPr>
          <p:cNvPr id="59" name=""/>
          <p:cNvSpPr/>
          <p:nvPr/>
        </p:nvSpPr>
        <p:spPr>
          <a:xfrm>
            <a:off x="1080000" y="913680"/>
            <a:ext cx="978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base.py</a:t>
            </a:r>
            <a:endParaRPr b="0" lang="pt-PT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6120000" y="1453680"/>
            <a:ext cx="85212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PT" sz="1800" spc="-1" strike="noStrike">
                <a:solidFill>
                  <a:srgbClr val="000000"/>
                </a:solidFill>
                <a:latin typeface="Arial"/>
                <a:ea typeface="DejaVu Sans"/>
              </a:rPr>
              <a:t>knn.py</a:t>
            </a:r>
            <a:endParaRPr b="0" lang="pt-P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ubtítulo 2"/>
          <p:cNvSpPr/>
          <p:nvPr/>
        </p:nvSpPr>
        <p:spPr>
          <a:xfrm>
            <a:off x="460440" y="309240"/>
            <a:ext cx="1123884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  <a:ea typeface="DejaVu Sans"/>
              </a:rPr>
              <a:t>OUTLIERS: DETEÇÃO E EXCLUSÃO DE OUTLIERS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rcRect l="5400" t="33081" r="57673" b="45893"/>
          <a:stretch/>
        </p:blipFill>
        <p:spPr>
          <a:xfrm>
            <a:off x="360000" y="1152360"/>
            <a:ext cx="5399280" cy="172692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rcRect l="6876" t="40948" r="51772" b="19654"/>
          <a:stretch/>
        </p:blipFill>
        <p:spPr>
          <a:xfrm>
            <a:off x="5400000" y="3092040"/>
            <a:ext cx="6659280" cy="356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ubtítulo 3"/>
          <p:cNvSpPr/>
          <p:nvPr/>
        </p:nvSpPr>
        <p:spPr>
          <a:xfrm>
            <a:off x="460440" y="309240"/>
            <a:ext cx="11238840" cy="58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>
              <a:lnSpc>
                <a:spcPct val="107000"/>
              </a:lnSpc>
              <a:spcBef>
                <a:spcPts val="1001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pt-BR" sz="2000" spc="-1" strike="noStrike">
                <a:solidFill>
                  <a:srgbClr val="000000"/>
                </a:solidFill>
                <a:latin typeface="Aptos"/>
                <a:ea typeface="DejaVu Sans"/>
              </a:rPr>
              <a:t>RUÍDO: PESAGEM DOS VIZINHOS</a:t>
            </a:r>
            <a:endParaRPr b="0" lang="pt-PT" sz="20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6876" t="51447" r="62100" b="30152"/>
          <a:stretch/>
        </p:blipFill>
        <p:spPr>
          <a:xfrm>
            <a:off x="1620000" y="2040480"/>
            <a:ext cx="8459280" cy="281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TM03457485[[fn=Malha]]</Template>
  <TotalTime>425</TotalTime>
  <Application>LibreOffice/7.3.7.2$Linux_X86_64 LibreOffice_project/30$Build-2</Application>
  <AppVersion>15.0000</AppVersion>
  <Words>1654</Words>
  <Paragraphs>161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2024-05-19T21:06:37Z</dcterms:created>
  <dc:creator>Leonardo Alzamora</dc:creator>
  <dc:description/>
  <dc:language>pt-PT</dc:language>
  <cp:lastModifiedBy/>
  <dcterms:modified xsi:type="dcterms:W3CDTF">2024-05-27T12:42:22Z</dcterms:modified>
  <cp:revision>155</cp:revision>
  <dc:subject/>
  <dc:title>Análise e modificação do algoritmo KNN para lidar com características específicas dos dados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Ecrã Panorâmico</vt:lpwstr>
  </property>
  <property fmtid="{D5CDD505-2E9C-101B-9397-08002B2CF9AE}" pid="3" name="Slides">
    <vt:i4>16</vt:i4>
  </property>
</Properties>
</file>